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66" r:id="rId7"/>
    <p:sldId id="264" r:id="rId8"/>
    <p:sldId id="267" r:id="rId9"/>
    <p:sldId id="259" r:id="rId10"/>
    <p:sldId id="263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FEDED-23F7-AB43-B3AB-A1213AAFC230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1ED5D-3D7E-EF49-8C81-92FAB7D23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 1</a:t>
            </a:r>
            <a:r>
              <a:rPr lang="en-US" baseline="30000" dirty="0"/>
              <a:t>st</a:t>
            </a:r>
            <a:r>
              <a:rPr lang="en-US" dirty="0"/>
              <a:t> half, Ed 2nd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37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96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9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6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 &amp; 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3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  <a:p>
            <a:r>
              <a:rPr lang="en-US" dirty="0"/>
              <a:t>No zip codes start with two 0’s (except PR)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0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6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0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5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3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7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8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2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1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A837-BC8D-2245-BE78-0E67FE887365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4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15F5D-3769-B743-A116-2B5CF7FF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193" y="-326776"/>
            <a:ext cx="12274193" cy="81827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3E32F-E2DA-BD4E-8025-A542A88C3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806"/>
            <a:ext cx="9144000" cy="238760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”There goes the neighborhood”</a:t>
            </a:r>
            <a:b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Gentrification &amp; House value-</a:t>
            </a:r>
            <a:b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Zillow House Prices &amp; crime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57392-1546-594D-97CD-A636BDB5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r>
              <a:rPr lang="en-US" b="1" dirty="0"/>
              <a:t>Edward </a:t>
            </a:r>
            <a:r>
              <a:rPr lang="en-US" b="1" dirty="0" err="1"/>
              <a:t>Shafron</a:t>
            </a:r>
            <a:endParaRPr lang="en-US" b="1" dirty="0"/>
          </a:p>
          <a:p>
            <a:r>
              <a:rPr lang="en-US" b="1" dirty="0"/>
              <a:t>Clint Wynne</a:t>
            </a:r>
          </a:p>
        </p:txBody>
      </p:sp>
    </p:spTree>
    <p:extLst>
      <p:ext uri="{BB962C8B-B14F-4D97-AF65-F5344CB8AC3E}">
        <p14:creationId xmlns:p14="http://schemas.microsoft.com/office/powerpoint/2010/main" val="11200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5A1E-A746-3145-BABE-013430D6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– sufficient data at County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23A6F-E9E3-8842-8FE4-2E858768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16" y="2088847"/>
            <a:ext cx="9144000" cy="4572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741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6770-D5BD-104B-9DFE-FDF01F77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Analysis – All Counties vs Significant Counties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A70ED3-4B47-3948-B03C-6B8219E8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80" y="3665781"/>
            <a:ext cx="5192016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79C2C-D894-DE46-AD6F-0A681C57A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72" y="581361"/>
            <a:ext cx="4440432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18A1F-DC69-CB4B-B9A3-2888AD37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061" y="581361"/>
            <a:ext cx="392731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C148F1-1586-D84F-B7A6-349EC40F8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5781"/>
            <a:ext cx="474303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7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1147-4DF5-9642-85F2-5CC13B3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Highest slope of Significant Counties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A7DA1F-34D1-1047-AE02-3C77BC0F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2006600"/>
            <a:ext cx="5499100" cy="485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F74CF-8A90-0141-A2DB-146A33B7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1" y="2006600"/>
            <a:ext cx="5004486" cy="4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4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9DF2-2913-8A4B-A3F9-A19919F0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Zip Codes most standing to gain value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D8F3D-2960-1F40-9CF2-C634D87D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3" y="1900040"/>
            <a:ext cx="5295900" cy="474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79F82-439D-5745-B221-3455AFB8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011" y="1882018"/>
            <a:ext cx="5308085" cy="47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59F9-5FF7-8245-9901-DF87FEF8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BDB2-3FB0-5A42-947C-8458FB88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Zillow Home Value Index:</a:t>
            </a:r>
          </a:p>
          <a:p>
            <a:pPr lvl="2"/>
            <a:r>
              <a:rPr lang="en-US" dirty="0"/>
              <a:t>Rape Risk has the most significant relationship with housing values</a:t>
            </a:r>
          </a:p>
          <a:p>
            <a:pPr lvl="2"/>
            <a:r>
              <a:rPr lang="en-US" dirty="0"/>
              <a:t>Santa Clara County has the highest opportunity for opportunistic real estate</a:t>
            </a:r>
          </a:p>
          <a:p>
            <a:pPr lvl="2"/>
            <a:r>
              <a:rPr lang="en-US" dirty="0"/>
              <a:t>Zip Codes in San Jose are the highest opportunity for opportunistic investing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/>
              <a:t>Median price per square foot:</a:t>
            </a:r>
          </a:p>
          <a:p>
            <a:pPr lvl="2"/>
            <a:r>
              <a:rPr lang="en-US" dirty="0"/>
              <a:t>Burglary Risk has the most significant relationship with housing values per square foot</a:t>
            </a:r>
          </a:p>
          <a:p>
            <a:pPr lvl="2"/>
            <a:r>
              <a:rPr lang="en-US" dirty="0"/>
              <a:t>Fairfield County, CT has the highest opportunity for opportunistic real estate</a:t>
            </a:r>
          </a:p>
          <a:p>
            <a:pPr lvl="2"/>
            <a:r>
              <a:rPr lang="en-US" dirty="0"/>
              <a:t>Zip Codes in New York are the highest opportunity for opportunistic investing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DD0C-F479-2B46-A1DD-5AB78434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/ Exec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2F8C-9B27-0E43-82E6-8FDE6D95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 question: How are crime rates related to indexes of housing value?</a:t>
            </a:r>
          </a:p>
          <a:p>
            <a:r>
              <a:rPr lang="en-US" dirty="0"/>
              <a:t>Project application: Opportunistic real-estate investing</a:t>
            </a:r>
          </a:p>
          <a:p>
            <a:r>
              <a:rPr lang="en-US" dirty="0"/>
              <a:t>Data sources: Zillow research data (CSV);  ATTOM Community API</a:t>
            </a:r>
          </a:p>
          <a:p>
            <a:r>
              <a:rPr lang="en-US" dirty="0"/>
              <a:t>Primary data: Crime risks &amp; housing values at zip code level</a:t>
            </a:r>
          </a:p>
          <a:p>
            <a:r>
              <a:rPr lang="en-US" dirty="0"/>
              <a:t>Method:  Analyze regression outputs on nationwide &amp; county level</a:t>
            </a:r>
          </a:p>
          <a:p>
            <a:r>
              <a:rPr lang="en-US" dirty="0"/>
              <a:t>Conclusion: </a:t>
            </a:r>
          </a:p>
          <a:p>
            <a:pPr lvl="1"/>
            <a:r>
              <a:rPr lang="en-US" dirty="0"/>
              <a:t>Most significant type of crime varies by measure of housing value</a:t>
            </a:r>
          </a:p>
          <a:p>
            <a:pPr lvl="1"/>
            <a:r>
              <a:rPr lang="en-US" dirty="0"/>
              <a:t>East coast counties have the strongest relationship between price per </a:t>
            </a:r>
            <a:r>
              <a:rPr lang="en-US" dirty="0" err="1"/>
              <a:t>sqft</a:t>
            </a:r>
            <a:r>
              <a:rPr lang="en-US" dirty="0"/>
              <a:t> and crime</a:t>
            </a:r>
          </a:p>
          <a:p>
            <a:pPr lvl="1"/>
            <a:r>
              <a:rPr lang="en-US" dirty="0"/>
              <a:t>West coast counties have the strongest relationship between home value and crime</a:t>
            </a:r>
          </a:p>
          <a:p>
            <a:pPr lvl="1"/>
            <a:r>
              <a:rPr lang="en-US" dirty="0"/>
              <a:t>Zip codes in San Jose &amp; New York have the highest potential for opportunistic investing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7DB9-3CDA-7440-9430-148CE199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&amp; Cleaning – Zip Codes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C4564-4389-9B4E-BBA5-A70BD76FC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025" y="1878468"/>
            <a:ext cx="6754373" cy="3063558"/>
          </a:xfrm>
          <a:ln w="222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599E8-A215-1340-8EF0-965BAB6D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259" y="5016168"/>
            <a:ext cx="1683903" cy="174761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74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AE7-952F-2847-B817-36F2C4BA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795" y="396746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Data Exploration &amp; Cleaning – Pulling from the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86AE3-4022-AD49-BF8B-3CF6735E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83" y="1742543"/>
            <a:ext cx="7901897" cy="496438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75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0838-7E52-FB4D-A2F0-C2DDED41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– Nationwide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CEF28-EF80-F343-BFF1-7E13C19A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16" y="2051462"/>
            <a:ext cx="9143999" cy="4572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6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3FFA-7E75-994E-AC80-CA10D910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Process – Nationwide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3B5B0-DCC1-6443-B48F-8B89E3B7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6" y="1583653"/>
            <a:ext cx="10020300" cy="50927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71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5E8-BAEA-D146-ADAD-2ED78A37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Correlation by Crime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0D2AE-B95A-E444-8060-2C0D2A66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53B9B5-30D2-9F44-AD40-111B19D83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14" y="1977321"/>
            <a:ext cx="5130800" cy="44958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3A2F7-8076-824F-90B0-D06D8719E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1" y="1977321"/>
            <a:ext cx="5130800" cy="44958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396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34F1-E85E-BF43-86D8-B9961130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Analysis - Linear regression of Rape Risk on Zillow Home Value Index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63E33-F500-7541-9733-F1CD0ACC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" y="1989436"/>
            <a:ext cx="5096785" cy="40919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95F3-520F-0F49-A347-62C7EC99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82" y="1989436"/>
            <a:ext cx="5942777" cy="40919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776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ADAD-2B11-FA47-9C43-DA6D5846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County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1EAD9-BE53-3849-8164-AB3883E0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83" y="1329136"/>
            <a:ext cx="7637665" cy="54740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0232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{947839CE-E337-6E48-8D68-A596067ABE6D}tf10001119</Template>
  <TotalTime>4768</TotalTime>
  <Words>327</Words>
  <Application>Microsoft Macintosh PowerPoint</Application>
  <PresentationFormat>Widescreen</PresentationFormat>
  <Paragraphs>62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”There goes the neighborhood” Gentrification &amp; House value- Zillow House Prices &amp; crime data</vt:lpstr>
      <vt:lpstr>Intro / Exec Summary</vt:lpstr>
      <vt:lpstr>Data Exploration &amp; Cleaning – Zip Codes</vt:lpstr>
      <vt:lpstr>Data Exploration &amp; Cleaning – Pulling from the API</vt:lpstr>
      <vt:lpstr>Data Exploration – Nationwide Coverage</vt:lpstr>
      <vt:lpstr>Analysis Process – Nationwide Level</vt:lpstr>
      <vt:lpstr>Analysis – Correlation by Crime Variable</vt:lpstr>
      <vt:lpstr>Analysis - Linear regression of Rape Risk on Zillow Home Value Index</vt:lpstr>
      <vt:lpstr>Analysis Process – County Level</vt:lpstr>
      <vt:lpstr>Data Exploration – sufficient data at County Level</vt:lpstr>
      <vt:lpstr>Analysis – All Counties vs Significant Counties</vt:lpstr>
      <vt:lpstr>Analysis – Highest slope of Significant Counties</vt:lpstr>
      <vt:lpstr>Analysis – Zip Codes most standing to gain value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”There goes the neighborhood” Gentrification &amp; House value- Zillow House Prices &amp; crime data</dc:title>
  <dc:creator>Edward Shafron</dc:creator>
  <cp:lastModifiedBy>Edward Shafron</cp:lastModifiedBy>
  <cp:revision>28</cp:revision>
  <dcterms:created xsi:type="dcterms:W3CDTF">2019-03-09T18:09:11Z</dcterms:created>
  <dcterms:modified xsi:type="dcterms:W3CDTF">2019-03-13T01:37:47Z</dcterms:modified>
</cp:coreProperties>
</file>